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5" r:id="rId23"/>
    <p:sldId id="314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  <p:sldId id="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 autoAdjust="0"/>
    <p:restoredTop sz="94613"/>
  </p:normalViewPr>
  <p:slideViewPr>
    <p:cSldViewPr snapToGrid="0">
      <p:cViewPr varScale="1">
        <p:scale>
          <a:sx n="63" d="100"/>
          <a:sy n="63" d="100"/>
        </p:scale>
        <p:origin x="4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Dataset_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Prediction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ModelSel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DataFiles\People_study\loocv_num_peop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DataFiles\Data_study\Data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801"/>
          <c:y val="6.9547288904982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1.0327977295521E-4"/>
                  <c:y val="-3.69569455187959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0.43191644824604303</c:v>
                </c:pt>
                <c:pt idx="1">
                  <c:v>8.9631779697942698E-2</c:v>
                </c:pt>
                <c:pt idx="2">
                  <c:v>8.7401207961012695E-2</c:v>
                </c:pt>
                <c:pt idx="3">
                  <c:v>1.93109527608143E-2</c:v>
                </c:pt>
                <c:pt idx="4">
                  <c:v>0.175427512284065</c:v>
                </c:pt>
                <c:pt idx="5">
                  <c:v>0.19631209905012201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502"/>
          <c:y val="0.21190908334825001"/>
          <c:w val="0.28771152890553697"/>
          <c:h val="0.658862421154116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299"/>
          <c:y val="4.0371887602969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3.9982668200630499E-3"/>
                  <c:y val="7.808483151338439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</c:v>
                </c:pt>
                <c:pt idx="1">
                  <c:v>0.42857142857142899</c:v>
                </c:pt>
                <c:pt idx="2">
                  <c:v>0.1</c:v>
                </c:pt>
                <c:pt idx="3">
                  <c:v>2.8571428571428598E-2</c:v>
                </c:pt>
                <c:pt idx="4">
                  <c:v>7.1428571428571397E-2</c:v>
                </c:pt>
                <c:pt idx="5">
                  <c:v>0.25714285714285701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"/>
          <c:y val="0.24340500792931399"/>
          <c:w val="0.337568930781872"/>
          <c:h val="0.70739632353076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50/50_2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Sheet2!$A$2:$A$15</c15:sqref>
                  </c15:fullRef>
                </c:ext>
              </c:extLst>
              <c:f>(Sheet2!$A$3:$A$12,Sheet2!$A$14)</c:f>
              <c:strCache>
                <c:ptCount val="11"/>
                <c:pt idx="0">
                  <c:v>RandomForest</c:v>
                </c:pt>
                <c:pt idx="1">
                  <c:v>IBk</c:v>
                </c:pt>
                <c:pt idx="2">
                  <c:v>IB1</c:v>
                </c:pt>
                <c:pt idx="3">
                  <c:v>RandomCommittee</c:v>
                </c:pt>
                <c:pt idx="4">
                  <c:v>SMO</c:v>
                </c:pt>
                <c:pt idx="5">
                  <c:v>RotationForest</c:v>
                </c:pt>
                <c:pt idx="6">
                  <c:v>Decorate</c:v>
                </c:pt>
                <c:pt idx="7">
                  <c:v>Logistic</c:v>
                </c:pt>
                <c:pt idx="8">
                  <c:v>MultilayerPerceptron</c:v>
                </c:pt>
                <c:pt idx="9">
                  <c:v>NBTree</c:v>
                </c:pt>
                <c:pt idx="10">
                  <c:v>BayesNet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Sheet2!$B$2:$B$15</c15:sqref>
                  </c15:fullRef>
                </c:ext>
              </c:extLst>
              <c:f>(Sheet2!$B$3:$B$12,Sheet2!$B$14)</c:f>
              <c:numCache>
                <c:formatCode>0.00%</c:formatCode>
                <c:ptCount val="11"/>
                <c:pt idx="0">
                  <c:v>0.96774199999999999</c:v>
                </c:pt>
                <c:pt idx="1">
                  <c:v>0.93548399999999998</c:v>
                </c:pt>
                <c:pt idx="2">
                  <c:v>0.93548399999999998</c:v>
                </c:pt>
                <c:pt idx="3">
                  <c:v>0.90322599999999997</c:v>
                </c:pt>
                <c:pt idx="4">
                  <c:v>0.90322599999999997</c:v>
                </c:pt>
                <c:pt idx="5">
                  <c:v>0.80645199999999995</c:v>
                </c:pt>
                <c:pt idx="6">
                  <c:v>0.77419400000000005</c:v>
                </c:pt>
                <c:pt idx="7">
                  <c:v>0.77419400000000005</c:v>
                </c:pt>
                <c:pt idx="8">
                  <c:v>0.77419099999999996</c:v>
                </c:pt>
                <c:pt idx="9">
                  <c:v>0.74193500000000001</c:v>
                </c:pt>
                <c:pt idx="10">
                  <c:v>0.709677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27"/>
        <c:axId val="202238880"/>
        <c:axId val="202243360"/>
      </c:barChart>
      <c:catAx>
        <c:axId val="20223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43360"/>
        <c:crosses val="autoZero"/>
        <c:auto val="1"/>
        <c:lblAlgn val="ctr"/>
        <c:lblOffset val="100"/>
        <c:noMultiLvlLbl val="0"/>
      </c:catAx>
      <c:valAx>
        <c:axId val="202243360"/>
        <c:scaling>
          <c:orientation val="minMax"/>
          <c:max val="1"/>
          <c:min val="0.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Classification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3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  <a:effectLst/>
            </c:spPr>
            <c:trendlineType val="log"/>
            <c:forward val="30"/>
            <c:dispRSqr val="0"/>
            <c:dispEq val="0"/>
          </c:trendline>
          <c:xVal>
            <c:numRef>
              <c:f>Sheet1!$A$3:$A$15</c:f>
              <c:numCache>
                <c:formatCode>General</c:formatCode>
                <c:ptCount val="13"/>
                <c:pt idx="0">
                  <c:v>67</c:v>
                </c:pt>
                <c:pt idx="1">
                  <c:v>62</c:v>
                </c:pt>
                <c:pt idx="2">
                  <c:v>57</c:v>
                </c:pt>
                <c:pt idx="3">
                  <c:v>52</c:v>
                </c:pt>
                <c:pt idx="4">
                  <c:v>47</c:v>
                </c:pt>
                <c:pt idx="5">
                  <c:v>42</c:v>
                </c:pt>
                <c:pt idx="6">
                  <c:v>37</c:v>
                </c:pt>
                <c:pt idx="7">
                  <c:v>32</c:v>
                </c:pt>
                <c:pt idx="8">
                  <c:v>27</c:v>
                </c:pt>
                <c:pt idx="9">
                  <c:v>22</c:v>
                </c:pt>
                <c:pt idx="10">
                  <c:v>17</c:v>
                </c:pt>
                <c:pt idx="11">
                  <c:v>12</c:v>
                </c:pt>
                <c:pt idx="12">
                  <c:v>7</c:v>
                </c:pt>
              </c:numCache>
            </c:numRef>
          </c:xVal>
          <c:yVal>
            <c:numRef>
              <c:f>Sheet1!$G$3:$G$15</c:f>
              <c:numCache>
                <c:formatCode>0.00%</c:formatCode>
                <c:ptCount val="13"/>
                <c:pt idx="0">
                  <c:v>0.62009000000000003</c:v>
                </c:pt>
                <c:pt idx="1">
                  <c:v>0.60645140000000008</c:v>
                </c:pt>
                <c:pt idx="2">
                  <c:v>0.63859659999999996</c:v>
                </c:pt>
                <c:pt idx="3">
                  <c:v>0.60769259999999992</c:v>
                </c:pt>
                <c:pt idx="4">
                  <c:v>0.57446799999999998</c:v>
                </c:pt>
                <c:pt idx="5">
                  <c:v>0.59523820000000005</c:v>
                </c:pt>
                <c:pt idx="6">
                  <c:v>0.60000039999999988</c:v>
                </c:pt>
                <c:pt idx="7">
                  <c:v>0.55625000000000002</c:v>
                </c:pt>
                <c:pt idx="8">
                  <c:v>0.53333359999999996</c:v>
                </c:pt>
                <c:pt idx="9">
                  <c:v>0.54545440000000001</c:v>
                </c:pt>
                <c:pt idx="10">
                  <c:v>0.36470600000000003</c:v>
                </c:pt>
                <c:pt idx="11">
                  <c:v>0.51666679999999998</c:v>
                </c:pt>
                <c:pt idx="12">
                  <c:v>0.3714286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124528"/>
        <c:axId val="437123968"/>
      </c:scatterChart>
      <c:valAx>
        <c:axId val="43712452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Number of People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23968"/>
        <c:crosses val="autoZero"/>
        <c:crossBetween val="midCat"/>
      </c:valAx>
      <c:valAx>
        <c:axId val="437123968"/>
        <c:scaling>
          <c:orientation val="minMax"/>
          <c:max val="0.7000000000000000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124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'LOOCV DATA'!$C$1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forward val="100"/>
            <c:dispRSqr val="0"/>
            <c:dispEq val="0"/>
          </c:trendline>
          <c:xVal>
            <c:numRef>
              <c:f>'LOOCV DATA'!$B$2:$B$12</c:f>
              <c:numCache>
                <c:formatCode>General</c:formatCode>
                <c:ptCount val="11"/>
                <c:pt idx="0">
                  <c:v>7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84</c:v>
                </c:pt>
                <c:pt idx="6">
                  <c:v>112</c:v>
                </c:pt>
                <c:pt idx="7">
                  <c:v>140</c:v>
                </c:pt>
                <c:pt idx="8">
                  <c:v>168</c:v>
                </c:pt>
                <c:pt idx="9">
                  <c:v>224</c:v>
                </c:pt>
                <c:pt idx="10">
                  <c:v>280</c:v>
                </c:pt>
              </c:numCache>
            </c:numRef>
          </c:xVal>
          <c:yVal>
            <c:numRef>
              <c:f>'LOOCV DATA'!$C$2:$C$12</c:f>
              <c:numCache>
                <c:formatCode>0.00%</c:formatCode>
                <c:ptCount val="11"/>
                <c:pt idx="0">
                  <c:v>0.324324</c:v>
                </c:pt>
                <c:pt idx="1">
                  <c:v>0.51351400000000003</c:v>
                </c:pt>
                <c:pt idx="2">
                  <c:v>0.48648599999999997</c:v>
                </c:pt>
                <c:pt idx="3">
                  <c:v>0.48648599999999997</c:v>
                </c:pt>
                <c:pt idx="4">
                  <c:v>0.56756799999999996</c:v>
                </c:pt>
                <c:pt idx="5">
                  <c:v>0.48648599999999997</c:v>
                </c:pt>
                <c:pt idx="6">
                  <c:v>0.51351400000000003</c:v>
                </c:pt>
                <c:pt idx="7">
                  <c:v>0.48648599999999997</c:v>
                </c:pt>
                <c:pt idx="8">
                  <c:v>0.54054100000000005</c:v>
                </c:pt>
                <c:pt idx="9">
                  <c:v>0.56756799999999996</c:v>
                </c:pt>
                <c:pt idx="10">
                  <c:v>0.56756799999999996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398768"/>
        <c:axId val="264395408"/>
      </c:scatterChart>
      <c:valAx>
        <c:axId val="26439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/>
                  <a:t>Number of Days of Data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395408"/>
        <c:crosses val="autoZero"/>
        <c:crossBetween val="midCat"/>
      </c:valAx>
      <c:valAx>
        <c:axId val="264395408"/>
        <c:scaling>
          <c:orientation val="minMax"/>
          <c:max val="0.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aseline="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398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was an EARLY analysis</a:t>
            </a:r>
          </a:p>
          <a:p>
            <a:r>
              <a:rPr lang="en-US" baseline="0" dirty="0" smtClean="0"/>
              <a:t>Random forest was what I expected to perform best: they’re robust and work well with lots of features</a:t>
            </a:r>
          </a:p>
          <a:p>
            <a:r>
              <a:rPr lang="en-US" baseline="0" dirty="0" smtClean="0"/>
              <a:t>Also matches the </a:t>
            </a:r>
            <a:r>
              <a:rPr lang="en-US" baseline="0" dirty="0" err="1" smtClean="0"/>
              <a:t>Namata</a:t>
            </a:r>
            <a:r>
              <a:rPr lang="en-US" baseline="0" dirty="0" smtClean="0"/>
              <a:t> paper</a:t>
            </a:r>
            <a:endParaRPr lang="en-US" dirty="0" smtClean="0"/>
          </a:p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9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H(Class)</a:t>
            </a:r>
            <a:r>
              <a:rPr lang="en-US" baseline="0" dirty="0" smtClean="0"/>
              <a:t> = 2.136 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1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better assuming</a:t>
            </a:r>
            <a:r>
              <a:rPr lang="en-US" baseline="0" dirty="0" smtClean="0"/>
              <a:t> uncorrelated errors between trees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corporate espionage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Rowe did not have quantifiable</a:t>
            </a:r>
            <a:r>
              <a:rPr lang="en-US" baseline="0" dirty="0" smtClean="0"/>
              <a:t>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Privatized vs anonymized</a:t>
            </a:r>
          </a:p>
          <a:p>
            <a:r>
              <a:rPr lang="en-US" dirty="0" smtClean="0"/>
              <a:t>Academic</a:t>
            </a:r>
            <a:r>
              <a:rPr lang="en-US" baseline="0" dirty="0" smtClean="0"/>
              <a:t> vs corporate 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deleted emails are deleted from the server and not collected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Christmas</a:t>
            </a:r>
            <a:r>
              <a:rPr lang="en-US" baseline="0" dirty="0" smtClean="0"/>
              <a:t> dips</a:t>
            </a:r>
          </a:p>
          <a:p>
            <a:r>
              <a:rPr lang="en-US" baseline="0" dirty="0" smtClean="0"/>
              <a:t>Spikes most likely represent porting over from other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Traffic-based: Based on emails alone, usually one email at a time</a:t>
            </a:r>
          </a:p>
          <a:p>
            <a:r>
              <a:rPr lang="en-US" dirty="0" smtClean="0"/>
              <a:t>Social-based:</a:t>
            </a:r>
            <a:r>
              <a:rPr lang="en-US" baseline="0" dirty="0" smtClean="0"/>
              <a:t> Looks at the interactions between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Physics-based</a:t>
            </a:r>
            <a:r>
              <a:rPr lang="en-US" baseline="0" dirty="0" smtClean="0"/>
              <a:t> simulation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Fruchterman-Reingold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force-directed algorithm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398147" y="906157"/>
            <a:ext cx="9395706" cy="5418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Center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996854"/>
            <a:ext cx="5181600" cy="5117045"/>
          </a:xfrm>
        </p:spPr>
        <p:txBody>
          <a:bodyPr/>
          <a:lstStyle/>
          <a:p>
            <a:r>
              <a:rPr lang="en-US" dirty="0" smtClean="0"/>
              <a:t>Hume 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</a:p>
          <a:p>
            <a:pPr lvl="1"/>
            <a:r>
              <a:rPr lang="en-US" dirty="0" smtClean="0"/>
              <a:t>Academic emails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996854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addresses</a:t>
            </a:r>
          </a:p>
          <a:p>
            <a:pPr lvl="1"/>
            <a:r>
              <a:rPr lang="en-US" dirty="0" smtClean="0"/>
              <a:t>Corporate emails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0639"/>
              </p:ext>
            </p:extLst>
          </p:nvPr>
        </p:nvGraphicFramePr>
        <p:xfrm>
          <a:off x="1320765" y="3196048"/>
          <a:ext cx="9550470" cy="31072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79520"/>
                <a:gridCol w="2821305"/>
                <a:gridCol w="2949645"/>
              </a:tblGrid>
              <a:tr h="62145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Hume Center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Enron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11/2012-11/2015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1/2000-9/2002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 Addresses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32,118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75,406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Participants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158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585,096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252,759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/>
              <a:t>Number of emails sent after normal business </a:t>
            </a:r>
            <a:r>
              <a:rPr lang="en-US" sz="2800" dirty="0" smtClean="0"/>
              <a:t>hours</a:t>
            </a:r>
            <a:endParaRPr lang="en-US" sz="2800" dirty="0" smtClean="0"/>
          </a:p>
          <a:p>
            <a:pPr lvl="1"/>
            <a:r>
              <a:rPr lang="en-US" sz="2800" dirty="0" smtClean="0"/>
              <a:t>Number </a:t>
            </a:r>
            <a:r>
              <a:rPr lang="en-US" sz="2800" dirty="0" smtClean="0"/>
              <a:t>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r>
              <a:rPr lang="en-US" sz="3200" dirty="0" smtClean="0"/>
              <a:t>Also </a:t>
            </a:r>
            <a:r>
              <a:rPr lang="en-US" sz="3200" dirty="0" smtClean="0"/>
              <a:t>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74867884"/>
              </p:ext>
            </p:extLst>
          </p:nvPr>
        </p:nvGraphicFramePr>
        <p:xfrm>
          <a:off x="5349240" y="951441"/>
          <a:ext cx="6747511" cy="523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pPr lvl="1"/>
            <a:r>
              <a:rPr lang="en-US" dirty="0" smtClean="0"/>
              <a:t>Automatic feature selection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8" y="3504260"/>
            <a:ext cx="7451204" cy="28054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Class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Attribute</m:t>
                        </m:r>
                      </m:e>
                    </m:d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</a:t>
                </a:r>
                <a:r>
                  <a:rPr lang="en-US" dirty="0" smtClean="0"/>
                  <a:t>Information: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Attribute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Class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Attribute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</a:t>
                </a:r>
                <a:r>
                  <a:rPr lang="en-US" dirty="0" smtClean="0"/>
                  <a:t>mutual information: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Class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300" i="0">
                                <a:latin typeface="Cambria Math" charset="0"/>
                              </a:rPr>
                              <m:t>Class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Class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064981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“Bagging”, or Bootstrap </a:t>
            </a:r>
            <a:r>
              <a:rPr lang="en-US" sz="2800" dirty="0" smtClean="0"/>
              <a:t>Aggregating</a:t>
            </a:r>
            <a:endParaRPr lang="en-US" sz="2800" dirty="0" smtClean="0"/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62187"/>
              </p:ext>
            </p:extLst>
          </p:nvPr>
        </p:nvGraphicFramePr>
        <p:xfrm>
          <a:off x="951300" y="1049258"/>
          <a:ext cx="10203816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73"/>
                <a:gridCol w="5810314"/>
                <a:gridCol w="891985"/>
                <a:gridCol w="2684844"/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Mutual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Unique subjects</a:t>
                      </a:r>
                      <a:r>
                        <a:rPr lang="en-US" sz="1900" baseline="0" dirty="0" smtClean="0"/>
                        <a:t> received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0.728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u="none" dirty="0" smtClean="0"/>
                        <a:t> 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Total signed emails received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Traffic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0.728</a:t>
                      </a:r>
                      <a:endParaRPr lang="en-US" sz="1900" b="1" i="0" u="none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Hubs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0.589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 of emails received as forwards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Current</a:t>
                      </a:r>
                      <a:r>
                        <a:rPr lang="en-US" sz="1900" baseline="0" dirty="0" smtClean="0"/>
                        <a:t> flow closeness centrality (partial graph)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Percentage of emails sent with unique addresses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</a:t>
                      </a:r>
                      <a:r>
                        <a:rPr lang="en-US" sz="1900" baseline="0" dirty="0" smtClean="0"/>
                        <a:t> of emails received as carbon copies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(full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0.492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Average number of emails received per day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dirty="0" smtClean="0"/>
                        <a:t> 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Communicability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baseline="0" dirty="0" err="1" smtClean="0"/>
                        <a:t>betweenness</a:t>
                      </a:r>
                      <a:r>
                        <a:rPr lang="en-US" sz="1900" b="1" baseline="0" dirty="0" smtClean="0"/>
                        <a:t> centrality (partial graph)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Social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0.486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Communicability centrality (partial graph)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0.486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Cross-validation: random 30%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</a:t>
            </a:r>
            <a:r>
              <a:rPr lang="en-US" sz="3200" dirty="0" smtClean="0"/>
              <a:t>tuned parameters</a:t>
            </a:r>
          </a:p>
          <a:p>
            <a:endParaRPr lang="en-US" sz="3200" dirty="0"/>
          </a:p>
          <a:p>
            <a:r>
              <a:rPr lang="en-US" sz="3200" dirty="0" smtClean="0"/>
              <a:t>Potential bias:</a:t>
            </a:r>
          </a:p>
          <a:p>
            <a:pPr lvl="1"/>
            <a:r>
              <a:rPr lang="en-US" dirty="0" smtClean="0"/>
              <a:t>Training and testing performed on the same people due to small sample size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2" y="1009337"/>
            <a:ext cx="5596758" cy="51711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r>
              <a:rPr lang="en-US" dirty="0" smtClean="0"/>
              <a:t>Removed </a:t>
            </a:r>
            <a:r>
              <a:rPr lang="en-US" dirty="0" smtClean="0"/>
              <a:t>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7" y="1064151"/>
            <a:ext cx="5393277" cy="50231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168056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</a:t>
            </a:r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Different roles in each group</a:t>
            </a:r>
            <a:endParaRPr lang="en-US" dirty="0" smtClean="0"/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</a:t>
            </a:r>
            <a:r>
              <a:rPr lang="en-US" dirty="0" smtClean="0"/>
              <a:t>label</a:t>
            </a:r>
          </a:p>
          <a:p>
            <a:r>
              <a:rPr lang="en-US" dirty="0" err="1"/>
              <a:t>Namata</a:t>
            </a:r>
            <a:r>
              <a:rPr lang="en-US" dirty="0"/>
              <a:t> et al. </a:t>
            </a:r>
            <a:r>
              <a:rPr lang="en-US" dirty="0" smtClean="0"/>
              <a:t>2006 performed same analysis on Enron with 62.09% accuracy</a:t>
            </a:r>
          </a:p>
          <a:p>
            <a:pPr lvl="1"/>
            <a:r>
              <a:rPr lang="en-US" dirty="0"/>
              <a:t>Improvement of </a:t>
            </a:r>
            <a:r>
              <a:rPr lang="en-US" dirty="0" smtClean="0"/>
              <a:t>5.11%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64487"/>
            <a:ext cx="5676900" cy="41370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Gathered ground-truth project labels</a:t>
            </a:r>
          </a:p>
          <a:p>
            <a:pPr lvl="1"/>
            <a:r>
              <a:rPr lang="en-US" dirty="0" smtClean="0"/>
              <a:t>Director for all </a:t>
            </a:r>
            <a:r>
              <a:rPr lang="en-US" dirty="0" smtClean="0"/>
              <a:t>classes</a:t>
            </a:r>
            <a:endParaRPr lang="en-US" dirty="0" smtClean="0"/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/>
              <a:t>Project labels were unavailable for some past </a:t>
            </a:r>
            <a:r>
              <a:rPr lang="en-US" dirty="0" smtClean="0"/>
              <a:t>employees</a:t>
            </a:r>
            <a:endParaRPr lang="en-US" dirty="0" smtClean="0"/>
          </a:p>
          <a:p>
            <a:r>
              <a:rPr lang="en-US" dirty="0" smtClean="0"/>
              <a:t>Overall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Overall </a:t>
            </a:r>
            <a:r>
              <a:rPr lang="en-US" dirty="0" smtClean="0"/>
              <a:t>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3" y="1004103"/>
            <a:ext cx="10446054" cy="5223027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902322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9571371"/>
              </p:ext>
            </p:extLst>
          </p:nvPr>
        </p:nvGraphicFramePr>
        <p:xfrm>
          <a:off x="6172200" y="1751162"/>
          <a:ext cx="5766758" cy="3726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17482951"/>
              </p:ext>
            </p:extLst>
          </p:nvPr>
        </p:nvGraphicFramePr>
        <p:xfrm>
          <a:off x="198408" y="1759789"/>
          <a:ext cx="5821392" cy="37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/>
              <a:t>Hillary Clinton Email Dataset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Investigate process of releasing the fully </a:t>
            </a:r>
            <a:r>
              <a:rPr lang="en-US" sz="3200" dirty="0" err="1" smtClean="0"/>
              <a:t>anonymized</a:t>
            </a:r>
            <a:r>
              <a:rPr lang="en-US" sz="3200" dirty="0" smtClean="0"/>
              <a:t> dataset</a:t>
            </a:r>
            <a:endParaRPr lang="en-US" sz="3200" dirty="0" smtClean="0"/>
          </a:p>
          <a:p>
            <a:r>
              <a:rPr lang="en-US" sz="3200" dirty="0" smtClean="0"/>
              <a:t>Potential </a:t>
            </a:r>
            <a:r>
              <a:rPr lang="en-US" sz="3200" dirty="0" smtClean="0"/>
              <a:t>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</a:t>
            </a:r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Improved on previous Enron result</a:t>
            </a:r>
            <a:endParaRPr lang="en-US" dirty="0" smtClean="0"/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Job title classification results that outperform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Improved machine learning feature set for email analysis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the number of neighbors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Worst Performing Features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183879"/>
              </p:ext>
            </p:extLst>
          </p:nvPr>
        </p:nvGraphicFramePr>
        <p:xfrm>
          <a:off x="1368012" y="963857"/>
          <a:ext cx="9241664" cy="5303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05625"/>
                <a:gridCol w="4809808"/>
                <a:gridCol w="974027"/>
                <a:gridCol w="26522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New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Feature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Type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Mutual Information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Received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Unique</a:t>
                      </a:r>
                      <a:r>
                        <a:rPr lang="en-US" sz="2300" b="1" baseline="0" dirty="0" smtClean="0"/>
                        <a:t> Addresses Sent Signed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Inter-Hume</a:t>
                      </a:r>
                      <a:r>
                        <a:rPr lang="en-US" sz="2300" baseline="0" dirty="0" smtClean="0"/>
                        <a:t>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Unique Addresses Received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Sent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Number of Cliques</a:t>
                      </a:r>
                      <a:r>
                        <a:rPr lang="en-US" sz="2300" baseline="0" dirty="0" smtClean="0"/>
                        <a:t> (full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Inter-VT Sent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Betweenness</a:t>
                      </a:r>
                      <a:r>
                        <a:rPr lang="en-US" sz="2300" dirty="0" smtClean="0"/>
                        <a:t> Centrality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Clustering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Neighbor Degree (full</a:t>
                      </a:r>
                      <a:r>
                        <a:rPr lang="en-US" sz="2300" baseline="0" dirty="0" smtClean="0"/>
                        <a:t>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Subject Characters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</a:t>
            </a:r>
            <a:r>
              <a:rPr lang="en-US" dirty="0" smtClean="0"/>
              <a:t>features</a:t>
            </a:r>
            <a:r>
              <a:rPr lang="en-US" dirty="0" smtClean="0"/>
              <a:t>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on single emails</a:t>
            </a:r>
          </a:p>
          <a:p>
            <a:pPr lvl="1"/>
            <a:r>
              <a:rPr lang="en-US" dirty="0" smtClean="0"/>
              <a:t>Social-based: features calculated based on email interactions between people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</a:t>
            </a:r>
            <a:r>
              <a:rPr lang="en-US" dirty="0" smtClean="0"/>
              <a:t>important groups from </a:t>
            </a:r>
            <a:r>
              <a:rPr lang="en-US" dirty="0" smtClean="0"/>
              <a:t>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4022</TotalTime>
  <Words>2291</Words>
  <Application>Microsoft Office PowerPoint</Application>
  <PresentationFormat>Widescreen</PresentationFormat>
  <Paragraphs>571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Center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Betweenness Centrality</vt:lpstr>
      <vt:lpstr>Closeness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  <vt:lpstr>Some Worst Performing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147</cp:revision>
  <dcterms:created xsi:type="dcterms:W3CDTF">2016-02-03T13:12:24Z</dcterms:created>
  <dcterms:modified xsi:type="dcterms:W3CDTF">2016-03-25T03:32:45Z</dcterms:modified>
</cp:coreProperties>
</file>